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1" r:id="rId11"/>
    <p:sldId id="269" r:id="rId12"/>
    <p:sldId id="266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2369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500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8899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3543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3316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339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17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555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6419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292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6478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1736-B942-4098-887C-5B32BBDE5EEA}" type="datetimeFigureOut">
              <a:rPr lang="es-VE" smtClean="0"/>
              <a:t>25/01/2016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87CF-94A9-43EB-A945-1C5B6D67458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581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1731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496" y="116632"/>
            <a:ext cx="90730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VIII BAIMUN</a:t>
            </a:r>
            <a:endParaRPr lang="es-ES" sz="66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7495" y="6165304"/>
            <a:ext cx="9151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Maracaibo, del 4</a:t>
            </a:r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 </a:t>
            </a:r>
            <a:r>
              <a:rPr lang="es-V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al 7</a:t>
            </a:r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 </a:t>
            </a:r>
            <a:r>
              <a:rPr lang="es-V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de marzo de </a:t>
            </a:r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2016</a:t>
            </a:r>
            <a:endParaRPr lang="es-V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496" y="1124744"/>
            <a:ext cx="9073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VIII </a:t>
            </a:r>
            <a:r>
              <a:rPr lang="en-US" sz="5400" b="1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Bellas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 </a:t>
            </a:r>
            <a:r>
              <a:rPr lang="en-US" sz="5400" b="1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Artes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 Interscholastic </a:t>
            </a:r>
            <a:r>
              <a:rPr lang="en-US" sz="5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Model United Nations</a:t>
            </a:r>
            <a:endParaRPr lang="en-US" sz="54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168351" cy="318419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0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0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55676" y="348960"/>
            <a:ext cx="58326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CONSEJO DE SEGURIDAD</a:t>
            </a:r>
            <a:endParaRPr lang="es-E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94210" y="2523398"/>
            <a:ext cx="3755580" cy="52322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VE" sz="2800" b="1" dirty="0" smtClean="0">
                <a:latin typeface="Centaur" panose="02030504050205020304" pitchFamily="18" charset="0"/>
              </a:rPr>
              <a:t>“Invasión Israelí al Líbano”</a:t>
            </a:r>
            <a:endParaRPr lang="es-VE" sz="2800" b="1" dirty="0">
              <a:latin typeface="Centaur" panose="020305040502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3686541"/>
            <a:ext cx="5460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atin typeface="Centaur" panose="02030504050205020304" pitchFamily="18" charset="0"/>
                <a:cs typeface="Aharoni" pitchFamily="2" charset="-79"/>
              </a:rPr>
              <a:t>PRESIDENTE:</a:t>
            </a:r>
            <a:r>
              <a:rPr lang="es-VE" sz="2800" dirty="0" smtClean="0">
                <a:latin typeface="Centaur" panose="02030504050205020304" pitchFamily="18" charset="0"/>
                <a:cs typeface="Aharoni" pitchFamily="2" charset="-79"/>
              </a:rPr>
              <a:t> </a:t>
            </a:r>
            <a:r>
              <a:rPr lang="es-VE" sz="2800" dirty="0" err="1" smtClean="0">
                <a:latin typeface="Centaur" panose="02030504050205020304" pitchFamily="18" charset="0"/>
                <a:cs typeface="Aharoni" pitchFamily="2" charset="-79"/>
              </a:rPr>
              <a:t>Alessandro</a:t>
            </a:r>
            <a:r>
              <a:rPr lang="es-VE" sz="2800" dirty="0" smtClean="0">
                <a:latin typeface="Centaur" panose="02030504050205020304" pitchFamily="18" charset="0"/>
                <a:cs typeface="Aharoni" pitchFamily="2" charset="-79"/>
              </a:rPr>
              <a:t> </a:t>
            </a:r>
            <a:r>
              <a:rPr lang="es-VE" sz="2800" dirty="0" err="1" smtClean="0">
                <a:latin typeface="Centaur" panose="02030504050205020304" pitchFamily="18" charset="0"/>
                <a:cs typeface="Aharoni" pitchFamily="2" charset="-79"/>
              </a:rPr>
              <a:t>Stradella</a:t>
            </a:r>
            <a:endParaRPr lang="es-VE" sz="2800" dirty="0" smtClean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800" b="1" dirty="0" smtClean="0">
                <a:latin typeface="Centaur" panose="02030504050205020304" pitchFamily="18" charset="0"/>
                <a:cs typeface="Aharoni" pitchFamily="2" charset="-79"/>
              </a:rPr>
              <a:t>VICE-PRESIDENTE:  </a:t>
            </a:r>
            <a:r>
              <a:rPr lang="es-VE" sz="2800" dirty="0" smtClean="0">
                <a:latin typeface="Centaur" panose="02030504050205020304" pitchFamily="18" charset="0"/>
              </a:rPr>
              <a:t>Alejandro </a:t>
            </a:r>
            <a:r>
              <a:rPr lang="es-VE" sz="2800" dirty="0" err="1" smtClean="0">
                <a:latin typeface="Centaur" panose="02030504050205020304" pitchFamily="18" charset="0"/>
              </a:rPr>
              <a:t>Pirela</a:t>
            </a:r>
            <a:endParaRPr lang="es-VE" sz="2800" dirty="0" smtClean="0">
              <a:latin typeface="Centaur" panose="02030504050205020304" pitchFamily="18" charset="0"/>
            </a:endParaRPr>
          </a:p>
          <a:p>
            <a:pPr algn="ctr"/>
            <a:r>
              <a:rPr lang="es-VE" sz="2800" b="1" dirty="0" smtClean="0">
                <a:latin typeface="Centaur" panose="02030504050205020304" pitchFamily="18" charset="0"/>
                <a:cs typeface="Aharoni" pitchFamily="2" charset="-79"/>
              </a:rPr>
              <a:t>SECRETARIA: </a:t>
            </a:r>
            <a:r>
              <a:rPr lang="es-VE" sz="2800" dirty="0" smtClean="0">
                <a:latin typeface="Centaur" panose="02030504050205020304" pitchFamily="18" charset="0"/>
                <a:cs typeface="Aharoni" pitchFamily="2" charset="-79"/>
              </a:rPr>
              <a:t>Luciana Chacín</a:t>
            </a:r>
            <a:r>
              <a:rPr lang="es-VE" sz="2800" dirty="0" smtClean="0">
                <a:latin typeface="Centaur" panose="02030504050205020304" pitchFamily="18" charset="0"/>
              </a:rPr>
              <a:t> </a:t>
            </a:r>
            <a:endParaRPr lang="es-VE" sz="2800" dirty="0">
              <a:latin typeface="Centaur" panose="02030504050205020304" pitchFamily="18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76" y="2785008"/>
            <a:ext cx="3012638" cy="372592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270708" y="5703639"/>
            <a:ext cx="303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US" sz="2400" b="1" dirty="0" smtClean="0"/>
              <a:t>Modalidad en Parejas</a:t>
            </a:r>
            <a:endParaRPr lang="es-US" sz="2400" b="1" dirty="0"/>
          </a:p>
        </p:txBody>
      </p:sp>
    </p:spTree>
    <p:extLst>
      <p:ext uri="{BB962C8B-B14F-4D97-AF65-F5344CB8AC3E}">
        <p14:creationId xmlns:p14="http://schemas.microsoft.com/office/powerpoint/2010/main" val="4458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20804"/>
            <a:ext cx="77330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Mesa de </a:t>
            </a:r>
            <a:r>
              <a:rPr lang="en-US" sz="6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Negociacion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969676"/>
            <a:ext cx="8640960" cy="52322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US" sz="2800" b="1" dirty="0"/>
              <a:t> </a:t>
            </a:r>
            <a:r>
              <a:rPr lang="es-US" sz="2800" b="1" dirty="0" smtClean="0">
                <a:latin typeface="Centaur" panose="02030504050205020304" pitchFamily="18" charset="0"/>
              </a:rPr>
              <a:t>“Resolución del Conflicto en Irlanda del Norte (1998)” </a:t>
            </a:r>
            <a:endParaRPr lang="es-US" sz="2800" b="1" dirty="0">
              <a:latin typeface="Centaur" panose="020305040502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00" y="4149080"/>
            <a:ext cx="5563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PRESIDENTE: </a:t>
            </a:r>
            <a:r>
              <a:rPr lang="es-US" sz="2800" dirty="0" smtClean="0">
                <a:latin typeface="Centaur" panose="02030504050205020304" pitchFamily="18" charset="0"/>
              </a:rPr>
              <a:t>Manuel Chirinos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VICE-PRESIDENTE: </a:t>
            </a:r>
            <a:r>
              <a:rPr lang="es-US" sz="2800" dirty="0" smtClean="0">
                <a:latin typeface="Centaur" panose="02030504050205020304" pitchFamily="18" charset="0"/>
              </a:rPr>
              <a:t>Giancarlo </a:t>
            </a:r>
            <a:r>
              <a:rPr lang="es-US" sz="2800" dirty="0" err="1" smtClean="0">
                <a:latin typeface="Centaur" panose="02030504050205020304" pitchFamily="18" charset="0"/>
              </a:rPr>
              <a:t>Charaf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SECRETARIA: </a:t>
            </a:r>
            <a:r>
              <a:rPr lang="es-US" sz="2800" dirty="0" smtClean="0">
                <a:latin typeface="Centaur" panose="02030504050205020304" pitchFamily="18" charset="0"/>
                <a:cs typeface="Aharoni" panose="02010803020104030203" pitchFamily="2" charset="-79"/>
              </a:rPr>
              <a:t>Patricia Moya</a:t>
            </a:r>
            <a:endParaRPr lang="es-US" sz="28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660278" cy="354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260648"/>
            <a:ext cx="71287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United Kingdom Parliament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House of Commons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792" y="2761764"/>
            <a:ext cx="8406680" cy="52322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entaur" panose="02030504050205020304" pitchFamily="18" charset="0"/>
              </a:rPr>
              <a:t>“United Kingdom Separation from the European Union” </a:t>
            </a:r>
            <a:endParaRPr lang="es-US" sz="2800" b="1" dirty="0">
              <a:latin typeface="Centaur" panose="020305040502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5733256"/>
            <a:ext cx="428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</a:rPr>
              <a:t>Modalidad de debate en Inglés.</a:t>
            </a:r>
            <a:endParaRPr lang="es-US" sz="2800" b="1" dirty="0">
              <a:latin typeface="Centaur" panose="020305040502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19055" y="4032314"/>
            <a:ext cx="6021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PRESIDENTE: </a:t>
            </a:r>
            <a:r>
              <a:rPr lang="es-US" sz="2800" dirty="0" smtClean="0">
                <a:latin typeface="Centaur" panose="02030504050205020304" pitchFamily="18" charset="0"/>
              </a:rPr>
              <a:t>Diego Laya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VICEPRESIDENTA: </a:t>
            </a:r>
            <a:r>
              <a:rPr lang="es-US" sz="2800" dirty="0" smtClean="0">
                <a:latin typeface="Centaur" panose="02030504050205020304" pitchFamily="18" charset="0"/>
                <a:cs typeface="Aharoni" panose="02010803020104030203" pitchFamily="2" charset="-79"/>
              </a:rPr>
              <a:t>Samuel Steiner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SECRETARIA: </a:t>
            </a:r>
            <a:r>
              <a:rPr lang="es-US" sz="2800" dirty="0" smtClean="0">
                <a:latin typeface="Centaur" panose="02030504050205020304" pitchFamily="18" charset="0"/>
              </a:rPr>
              <a:t>Valery Andrade</a:t>
            </a:r>
            <a:endParaRPr lang="es-US" sz="2800" dirty="0">
              <a:latin typeface="Centaur" panose="02030504050205020304" pitchFamily="18" charset="0"/>
            </a:endParaRPr>
          </a:p>
        </p:txBody>
      </p:sp>
      <p:sp>
        <p:nvSpPr>
          <p:cNvPr id="8" name="Round Diagonal Corner Rectangle 4"/>
          <p:cNvSpPr/>
          <p:nvPr/>
        </p:nvSpPr>
        <p:spPr>
          <a:xfrm>
            <a:off x="5364088" y="3356992"/>
            <a:ext cx="3168352" cy="3240360"/>
          </a:xfrm>
          <a:prstGeom prst="round2Diag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27" y="3608473"/>
            <a:ext cx="2798713" cy="27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189" y="114439"/>
            <a:ext cx="85324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Corte Su</a:t>
            </a:r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prema de la Union </a:t>
            </a:r>
            <a:r>
              <a:rPr lang="en-US" sz="6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Europea</a:t>
            </a:r>
            <a:endParaRPr lang="en-US" sz="66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322" y="2185700"/>
            <a:ext cx="7434086" cy="52322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US" sz="2800" b="1" dirty="0" smtClean="0">
                <a:latin typeface="Centaur" panose="02030504050205020304" pitchFamily="18" charset="0"/>
              </a:rPr>
              <a:t>“Juicio a los responsables del atentado de Paris (2015)”</a:t>
            </a:r>
            <a:endParaRPr lang="es-US" sz="2800" b="1" dirty="0">
              <a:latin typeface="Centaur" panose="020305040502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13568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 smtClean="0"/>
              <a:t>Modalidad de Corte en parejas.</a:t>
            </a:r>
            <a:endParaRPr lang="es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-324544" y="2996952"/>
            <a:ext cx="6336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JUEZ PRINCIPAL: </a:t>
            </a:r>
            <a:r>
              <a:rPr lang="es-US" sz="2800" dirty="0" smtClean="0">
                <a:latin typeface="Centaur" panose="02030504050205020304" pitchFamily="18" charset="0"/>
              </a:rPr>
              <a:t>Guido </a:t>
            </a:r>
            <a:r>
              <a:rPr lang="es-US" sz="2800" dirty="0" err="1" smtClean="0">
                <a:latin typeface="Centaur" panose="02030504050205020304" pitchFamily="18" charset="0"/>
              </a:rPr>
              <a:t>Freschi</a:t>
            </a:r>
            <a:r>
              <a:rPr lang="es-US" sz="2800" dirty="0" smtClean="0">
                <a:latin typeface="Centaur" panose="02030504050205020304" pitchFamily="18" charset="0"/>
              </a:rPr>
              <a:t>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JUEZ ADJUNTO: </a:t>
            </a:r>
            <a:r>
              <a:rPr lang="es-US" sz="2800" dirty="0" smtClean="0">
                <a:latin typeface="Centaur" panose="02030504050205020304" pitchFamily="18" charset="0"/>
              </a:rPr>
              <a:t>Santiago Soto.</a:t>
            </a:r>
          </a:p>
          <a:p>
            <a:pPr algn="ctr"/>
            <a:r>
              <a:rPr lang="es-US" sz="2800" b="1" dirty="0" smtClean="0">
                <a:latin typeface="Centaur" panose="02030504050205020304" pitchFamily="18" charset="0"/>
              </a:rPr>
              <a:t>JUEZ ADJUNTO</a:t>
            </a:r>
            <a:r>
              <a:rPr lang="es-US" sz="2800" dirty="0" smtClean="0">
                <a:latin typeface="Centaur" panose="02030504050205020304" pitchFamily="18" charset="0"/>
              </a:rPr>
              <a:t>: David León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JUEZ DE PRUEBAS: </a:t>
            </a:r>
            <a:r>
              <a:rPr lang="es-US" sz="2800" dirty="0">
                <a:latin typeface="Centaur" panose="02030504050205020304" pitchFamily="18" charset="0"/>
              </a:rPr>
              <a:t>Javier González.</a:t>
            </a: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JUEZ DE PRUEBAS: </a:t>
            </a:r>
            <a:r>
              <a:rPr lang="es-US" sz="2800" dirty="0" err="1" smtClean="0">
                <a:latin typeface="Centaur" panose="02030504050205020304" pitchFamily="18" charset="0"/>
              </a:rPr>
              <a:t>Yisbell</a:t>
            </a:r>
            <a:r>
              <a:rPr lang="es-US" sz="2800" dirty="0" smtClean="0">
                <a:latin typeface="Centaur" panose="02030504050205020304" pitchFamily="18" charset="0"/>
              </a:rPr>
              <a:t> Escalante.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TRANSCRIPTORA: </a:t>
            </a:r>
            <a:r>
              <a:rPr lang="es-US" sz="2800" dirty="0" smtClean="0">
                <a:latin typeface="Centaur" panose="02030504050205020304" pitchFamily="18" charset="0"/>
                <a:cs typeface="Aharoni" panose="02010803020104030203" pitchFamily="2" charset="-79"/>
              </a:rPr>
              <a:t>Isabella </a:t>
            </a:r>
            <a:r>
              <a:rPr lang="es-US" sz="2800" dirty="0" err="1" smtClean="0">
                <a:latin typeface="Centaur" panose="02030504050205020304" pitchFamily="18" charset="0"/>
                <a:cs typeface="Aharoni" panose="02010803020104030203" pitchFamily="2" charset="-79"/>
              </a:rPr>
              <a:t>Altomare</a:t>
            </a:r>
            <a:r>
              <a:rPr lang="es-US" sz="2800" dirty="0" smtClean="0">
                <a:latin typeface="Centaur" panose="02030504050205020304" pitchFamily="18" charset="0"/>
                <a:cs typeface="Aharoni" panose="02010803020104030203" pitchFamily="2" charset="-79"/>
              </a:rPr>
              <a:t>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TRANSCRIPTORA: </a:t>
            </a:r>
            <a:r>
              <a:rPr lang="es-US" sz="2800" dirty="0" smtClean="0">
                <a:latin typeface="Centaur" panose="02030504050205020304" pitchFamily="18" charset="0"/>
              </a:rPr>
              <a:t>Fabiana </a:t>
            </a:r>
            <a:r>
              <a:rPr lang="es-US" sz="2800" dirty="0" err="1" smtClean="0">
                <a:latin typeface="Centaur" panose="02030504050205020304" pitchFamily="18" charset="0"/>
              </a:rPr>
              <a:t>Garofalo</a:t>
            </a:r>
            <a:r>
              <a:rPr lang="es-US" sz="2800" dirty="0" smtClean="0">
                <a:latin typeface="Centaur" panose="02030504050205020304" pitchFamily="18" charset="0"/>
              </a:rPr>
              <a:t>.</a:t>
            </a:r>
            <a:endParaRPr lang="es-US" sz="2800" dirty="0">
              <a:latin typeface="Centaur" panose="02030504050205020304" pitchFamily="18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138654"/>
            <a:ext cx="2803140" cy="330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0756" y="201414"/>
            <a:ext cx="40591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HORARIO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3793"/>
              </p:ext>
            </p:extLst>
          </p:nvPr>
        </p:nvGraphicFramePr>
        <p:xfrm>
          <a:off x="2274726" y="2684920"/>
          <a:ext cx="4607248" cy="412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624"/>
                <a:gridCol w="2303624"/>
              </a:tblGrid>
              <a:tr h="482788">
                <a:tc gridSpan="2">
                  <a:txBody>
                    <a:bodyPr/>
                    <a:lstStyle/>
                    <a:p>
                      <a:pPr algn="ctr"/>
                      <a:r>
                        <a:rPr lang="es-VE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SABADO 05/03</a:t>
                      </a:r>
                      <a:endParaRPr lang="es-VE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82788">
                <a:tc>
                  <a:txBody>
                    <a:bodyPr/>
                    <a:lstStyle/>
                    <a:p>
                      <a:pPr algn="ctr"/>
                      <a:r>
                        <a:rPr lang="es-V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lang="es-VE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VE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9:30AM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10:00AM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DESAYUNO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10:00AM – 12:00PM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2:00PM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ALMUERZO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2:00 – 4:00PM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 – 4:30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MERIENDA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4:30 – 5:30PM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50384"/>
              </p:ext>
            </p:extLst>
          </p:nvPr>
        </p:nvGraphicFramePr>
        <p:xfrm>
          <a:off x="1763688" y="1176160"/>
          <a:ext cx="56886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443"/>
                <a:gridCol w="285118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VE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VIERNES</a:t>
                      </a:r>
                      <a:r>
                        <a:rPr lang="es-V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04/03</a:t>
                      </a:r>
                      <a:endParaRPr lang="es-VE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 </a:t>
                      </a:r>
                      <a:endParaRPr lang="es-VE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VE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5:00</a:t>
                      </a:r>
                      <a:r>
                        <a:rPr lang="es-V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7:30PM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</a:t>
                      </a:r>
                      <a:r>
                        <a:rPr lang="es-V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CLAUSURA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V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Nota:</a:t>
                      </a:r>
                      <a:r>
                        <a:rPr lang="es-VE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llevar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s-VE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cabo en el Salón de Usos Múltiples</a:t>
                      </a:r>
                      <a:endParaRPr lang="es-V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267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-180975" y="1090613"/>
            <a:ext cx="950595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27" name="Rectangle 206"/>
          <p:cNvSpPr>
            <a:spLocks noChangeArrowheads="1"/>
          </p:cNvSpPr>
          <p:nvPr/>
        </p:nvSpPr>
        <p:spPr bwMode="auto">
          <a:xfrm>
            <a:off x="2109788" y="455613"/>
            <a:ext cx="15875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1" name="Rectangle 210"/>
          <p:cNvSpPr>
            <a:spLocks noChangeArrowheads="1"/>
          </p:cNvSpPr>
          <p:nvPr/>
        </p:nvSpPr>
        <p:spPr bwMode="auto">
          <a:xfrm>
            <a:off x="6999288" y="455613"/>
            <a:ext cx="15875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430" name="Rectangle 3"/>
          <p:cNvSpPr/>
          <p:nvPr/>
        </p:nvSpPr>
        <p:spPr>
          <a:xfrm>
            <a:off x="2548787" y="258939"/>
            <a:ext cx="40591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HORARIO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56593"/>
              </p:ext>
            </p:extLst>
          </p:nvPr>
        </p:nvGraphicFramePr>
        <p:xfrm>
          <a:off x="2274726" y="1275672"/>
          <a:ext cx="4607248" cy="412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624"/>
                <a:gridCol w="2303624"/>
              </a:tblGrid>
              <a:tr h="482788">
                <a:tc gridSpan="2">
                  <a:txBody>
                    <a:bodyPr/>
                    <a:lstStyle/>
                    <a:p>
                      <a:pPr algn="ctr"/>
                      <a:r>
                        <a:rPr lang="es-V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DOMINGO</a:t>
                      </a:r>
                      <a:r>
                        <a:rPr lang="es-VE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06/03</a:t>
                      </a:r>
                      <a:endParaRPr lang="es-VE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82788">
                <a:tc>
                  <a:txBody>
                    <a:bodyPr/>
                    <a:lstStyle/>
                    <a:p>
                      <a:pPr algn="ctr"/>
                      <a:r>
                        <a:rPr lang="es-V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lang="es-VE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VE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9:30AM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10:00AM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DESAYUNO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10:00AM – 12:00PM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2:00PM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ALMUERZO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2:00 – 4:00PM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 – 4:30</a:t>
                      </a:r>
                      <a:r>
                        <a:rPr lang="es-V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MERIENDA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4:30 – 5:30PM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 SESI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V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V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98037"/>
              </p:ext>
            </p:extLst>
          </p:nvPr>
        </p:nvGraphicFramePr>
        <p:xfrm>
          <a:off x="1950374" y="5404610"/>
          <a:ext cx="525595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626"/>
                <a:gridCol w="263432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V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 07/03</a:t>
                      </a:r>
                      <a:endParaRPr lang="es-VE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 </a:t>
                      </a:r>
                      <a:endParaRPr lang="es-VE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VE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5:00</a:t>
                      </a:r>
                      <a:r>
                        <a:rPr lang="es-V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7:30PM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</a:t>
                      </a:r>
                      <a:r>
                        <a:rPr lang="es-V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CLAUSURA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V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Nota:</a:t>
                      </a:r>
                      <a:r>
                        <a:rPr lang="es-VE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llevar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s-VE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cabo en el Teatro Bellas Artes</a:t>
                      </a:r>
                      <a:endParaRPr lang="es-V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8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1731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13891" y="167355"/>
            <a:ext cx="90730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BAIMUN Y LOS MODELOS DE NACIONES UNIDAS</a:t>
            </a:r>
            <a:endParaRPr lang="en-US" sz="80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880320" cy="27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0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6775" y="92736"/>
            <a:ext cx="8199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COMITÉ ORGANIZADOR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8612"/>
            <a:ext cx="3672408" cy="345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/>
          <p:nvPr/>
        </p:nvSpPr>
        <p:spPr>
          <a:xfrm>
            <a:off x="323528" y="908720"/>
            <a:ext cx="4861047" cy="60939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VE" sz="2600" b="1" dirty="0">
                <a:latin typeface="Centaur" panose="02030504050205020304" pitchFamily="18" charset="0"/>
                <a:cs typeface="Aharoni" pitchFamily="2" charset="-79"/>
              </a:rPr>
              <a:t>SECRETARIO </a:t>
            </a:r>
            <a:r>
              <a:rPr lang="es-VE" sz="2600" b="1" dirty="0" smtClean="0">
                <a:latin typeface="Centaur" panose="02030504050205020304" pitchFamily="18" charset="0"/>
                <a:cs typeface="Aharoni" pitchFamily="2" charset="-79"/>
              </a:rPr>
              <a:t>GENERAL</a:t>
            </a:r>
            <a:endParaRPr lang="es-VE" sz="2600" b="1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Tomas </a:t>
            </a:r>
            <a:r>
              <a:rPr lang="es-VE" sz="2600" dirty="0" err="1" smtClean="0">
                <a:latin typeface="Centaur" panose="02030504050205020304" pitchFamily="18" charset="0"/>
                <a:cs typeface="Aharoni" pitchFamily="2" charset="-79"/>
              </a:rPr>
              <a:t>d</a:t>
            </a:r>
            <a:r>
              <a:rPr lang="es-VE" sz="2600" dirty="0" err="1">
                <a:latin typeface="Centaur" panose="02030504050205020304" pitchFamily="18" charset="0"/>
                <a:cs typeface="Aharoni" pitchFamily="2" charset="-79"/>
              </a:rPr>
              <a:t>’</a:t>
            </a:r>
            <a:r>
              <a:rPr lang="es-VE" sz="2600" dirty="0" err="1" smtClean="0">
                <a:latin typeface="Centaur" panose="02030504050205020304" pitchFamily="18" charset="0"/>
                <a:cs typeface="Aharoni" pitchFamily="2" charset="-79"/>
              </a:rPr>
              <a:t>Empaire</a:t>
            </a:r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b="1" dirty="0">
                <a:latin typeface="Centaur" panose="02030504050205020304" pitchFamily="18" charset="0"/>
                <a:cs typeface="Aharoni" pitchFamily="2" charset="-79"/>
              </a:rPr>
              <a:t>DIRECTORES </a:t>
            </a:r>
            <a:r>
              <a:rPr lang="es-VE" sz="2600" b="1" dirty="0" smtClean="0">
                <a:latin typeface="Centaur" panose="02030504050205020304" pitchFamily="18" charset="0"/>
                <a:cs typeface="Aharoni" pitchFamily="2" charset="-79"/>
              </a:rPr>
              <a:t>ACADÉMICOS</a:t>
            </a:r>
            <a:endParaRPr lang="es-VE" sz="2600" b="1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dirty="0">
                <a:latin typeface="Centaur" panose="02030504050205020304" pitchFamily="18" charset="0"/>
                <a:cs typeface="Aharoni" pitchFamily="2" charset="-79"/>
              </a:rPr>
              <a:t>Profesora Graziana Compiani.</a:t>
            </a:r>
          </a:p>
          <a:p>
            <a:pPr algn="ctr"/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Leonardo Mancilla.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b="1" dirty="0">
                <a:latin typeface="Centaur" panose="02030504050205020304" pitchFamily="18" charset="0"/>
                <a:cs typeface="Aharoni" pitchFamily="2" charset="-79"/>
              </a:rPr>
              <a:t>DIRECTORES DE PLANIFICACIÓN</a:t>
            </a:r>
          </a:p>
          <a:p>
            <a:pPr algn="ctr"/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David </a:t>
            </a:r>
            <a:r>
              <a:rPr lang="es-VE" sz="2600" dirty="0" err="1" smtClean="0">
                <a:latin typeface="Centaur" panose="02030504050205020304" pitchFamily="18" charset="0"/>
                <a:cs typeface="Aharoni" pitchFamily="2" charset="-79"/>
              </a:rPr>
              <a:t>Carruyo</a:t>
            </a:r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dirty="0" err="1" smtClean="0">
                <a:latin typeface="Centaur" panose="02030504050205020304" pitchFamily="18" charset="0"/>
                <a:cs typeface="Aharoni" pitchFamily="2" charset="-79"/>
              </a:rPr>
              <a:t>Alessandro</a:t>
            </a:r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 </a:t>
            </a:r>
            <a:r>
              <a:rPr lang="es-VE" sz="2600" dirty="0" err="1" smtClean="0">
                <a:latin typeface="Centaur" panose="02030504050205020304" pitchFamily="18" charset="0"/>
                <a:cs typeface="Aharoni" pitchFamily="2" charset="-79"/>
              </a:rPr>
              <a:t>Stradella</a:t>
            </a:r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b="1" dirty="0" smtClean="0">
                <a:latin typeface="Centaur" panose="02030504050205020304" pitchFamily="18" charset="0"/>
                <a:cs typeface="Aharoni" pitchFamily="2" charset="-79"/>
              </a:rPr>
              <a:t>DIRECTORAS </a:t>
            </a:r>
            <a:r>
              <a:rPr lang="es-VE" sz="2600" b="1" dirty="0">
                <a:latin typeface="Centaur" panose="02030504050205020304" pitchFamily="18" charset="0"/>
                <a:cs typeface="Aharoni" pitchFamily="2" charset="-79"/>
              </a:rPr>
              <a:t>DE </a:t>
            </a:r>
            <a:r>
              <a:rPr lang="es-VE" sz="2600" b="1" dirty="0" smtClean="0">
                <a:latin typeface="Centaur" panose="02030504050205020304" pitchFamily="18" charset="0"/>
                <a:cs typeface="Aharoni" pitchFamily="2" charset="-79"/>
              </a:rPr>
              <a:t>LOGÍSTICA</a:t>
            </a:r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dirty="0" err="1" smtClean="0">
                <a:latin typeface="Centaur" panose="02030504050205020304" pitchFamily="18" charset="0"/>
                <a:cs typeface="Aharoni" pitchFamily="2" charset="-79"/>
              </a:rPr>
              <a:t>Yisell</a:t>
            </a:r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 Escalante.</a:t>
            </a:r>
          </a:p>
          <a:p>
            <a:pPr algn="ctr"/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Nicole Gudiño.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b="1" dirty="0">
                <a:latin typeface="Centaur" panose="02030504050205020304" pitchFamily="18" charset="0"/>
                <a:cs typeface="Aharoni" pitchFamily="2" charset="-79"/>
              </a:rPr>
              <a:t>DIRECTORES DE MARKETING</a:t>
            </a:r>
          </a:p>
          <a:p>
            <a:pPr algn="ctr"/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Leonardo Mancilla.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  <a:p>
            <a:pPr algn="ctr"/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Guido </a:t>
            </a:r>
            <a:r>
              <a:rPr lang="es-VE" sz="2600" dirty="0" err="1" smtClean="0">
                <a:latin typeface="Centaur" panose="02030504050205020304" pitchFamily="18" charset="0"/>
                <a:cs typeface="Aharoni" pitchFamily="2" charset="-79"/>
              </a:rPr>
              <a:t>Freschi</a:t>
            </a:r>
            <a:r>
              <a:rPr lang="es-VE" sz="2600" dirty="0" smtClean="0">
                <a:latin typeface="Centaur" panose="02030504050205020304" pitchFamily="18" charset="0"/>
                <a:cs typeface="Aharoni" pitchFamily="2" charset="-79"/>
              </a:rPr>
              <a:t>.</a:t>
            </a:r>
            <a:endParaRPr lang="es-VE" sz="2600" dirty="0">
              <a:latin typeface="Centaur" panose="020305040502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86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0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82213" y="332656"/>
            <a:ext cx="68303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3500">
                  <a:noFill/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GENERALIDADES DEL MODELO</a:t>
            </a:r>
            <a:endParaRPr lang="es-ES" sz="5400" b="1" cap="none" spc="50" dirty="0">
              <a:ln w="13500">
                <a:noFill/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9888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FECHA DEL MODELO</a:t>
            </a:r>
            <a:endParaRPr lang="es-V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43808" y="2589283"/>
            <a:ext cx="3699731" cy="46166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VE" sz="2400" dirty="0"/>
              <a:t>4</a:t>
            </a:r>
            <a:r>
              <a:rPr lang="es-VE" sz="2400" dirty="0" smtClean="0"/>
              <a:t>, 5, 6 </a:t>
            </a:r>
            <a:r>
              <a:rPr lang="es-VE" sz="2400" dirty="0"/>
              <a:t>y 7</a:t>
            </a:r>
            <a:r>
              <a:rPr lang="es-VE" sz="2400" dirty="0" smtClean="0"/>
              <a:t> </a:t>
            </a:r>
            <a:r>
              <a:rPr lang="es-VE" sz="2400" dirty="0"/>
              <a:t>de Marzo de </a:t>
            </a:r>
            <a:r>
              <a:rPr lang="es-VE" sz="2400" dirty="0" smtClean="0"/>
              <a:t>2016</a:t>
            </a:r>
            <a:endParaRPr lang="es-VE" sz="24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475656" y="2492896"/>
            <a:ext cx="0" cy="3579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475656" y="285089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344308" y="2997340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LUGAR</a:t>
            </a:r>
            <a:endParaRPr lang="es-V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75124" y="3543787"/>
            <a:ext cx="5229124" cy="46166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VE" sz="2400" dirty="0"/>
              <a:t>Colegio Bellas Artes y Teatro Bellas Artes</a:t>
            </a:r>
          </a:p>
        </p:txBody>
      </p:sp>
      <p:cxnSp>
        <p:nvCxnSpPr>
          <p:cNvPr id="14" name="13 Conector recto"/>
          <p:cNvCxnSpPr>
            <a:stCxn id="11" idx="2"/>
          </p:cNvCxnSpPr>
          <p:nvPr/>
        </p:nvCxnSpPr>
        <p:spPr>
          <a:xfrm>
            <a:off x="8154398" y="3520560"/>
            <a:ext cx="0" cy="281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6948264" y="3789428"/>
            <a:ext cx="120613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51520" y="427664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latin typeface="Aharoni" pitchFamily="2" charset="-79"/>
                <a:cs typeface="Aharoni" pitchFamily="2" charset="-79"/>
              </a:rPr>
              <a:t>COSTO DE LAS INSCRIPCIONES</a:t>
            </a:r>
            <a:endParaRPr lang="es-VE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511660" y="5271591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/>
              <a:t> 850 Bs</a:t>
            </a:r>
            <a:endParaRPr lang="es-VE" sz="2400" b="1" dirty="0"/>
          </a:p>
        </p:txBody>
      </p:sp>
      <p:cxnSp>
        <p:nvCxnSpPr>
          <p:cNvPr id="29" name="28 Conector recto"/>
          <p:cNvCxnSpPr/>
          <p:nvPr/>
        </p:nvCxnSpPr>
        <p:spPr>
          <a:xfrm>
            <a:off x="884903" y="5176356"/>
            <a:ext cx="1" cy="12369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899592" y="550242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699792" y="527159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/>
              <a:t>Por delegado (Hasta </a:t>
            </a:r>
            <a:r>
              <a:rPr lang="es-VE" sz="2400" dirty="0"/>
              <a:t>7</a:t>
            </a:r>
            <a:r>
              <a:rPr lang="es-VE" sz="2400" dirty="0" smtClean="0"/>
              <a:t>/02 ).</a:t>
            </a:r>
            <a:endParaRPr lang="es-VE" sz="2400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92" y="4575328"/>
            <a:ext cx="2160240" cy="203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43 Conector recto de flecha"/>
          <p:cNvCxnSpPr/>
          <p:nvPr/>
        </p:nvCxnSpPr>
        <p:spPr>
          <a:xfrm>
            <a:off x="899592" y="63813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107504" y="611354"/>
            <a:ext cx="3168352" cy="144655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cs typeface="Aharoni" pitchFamily="2" charset="-79"/>
              </a:rPr>
              <a:t>Ú</a:t>
            </a:r>
            <a:r>
              <a:rPr lang="es-VE" sz="2800" b="1" dirty="0" smtClean="0">
                <a:latin typeface="Aharoni" pitchFamily="2" charset="-79"/>
                <a:cs typeface="Aharoni" pitchFamily="2" charset="-79"/>
              </a:rPr>
              <a:t>nico Simulacro</a:t>
            </a:r>
            <a:r>
              <a:rPr lang="es-VE" sz="2800" b="1" dirty="0" smtClean="0"/>
              <a:t>:</a:t>
            </a:r>
          </a:p>
          <a:p>
            <a:pPr algn="ctr"/>
            <a:r>
              <a:rPr lang="es-VE" sz="2800" b="1" dirty="0" smtClean="0"/>
              <a:t>24 de Febrero de 2016 </a:t>
            </a:r>
            <a:endParaRPr lang="es-VE" sz="28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575124" y="61356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/>
              <a:t>950 Bs</a:t>
            </a:r>
            <a:endParaRPr lang="es-VE" sz="2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770553" y="6135687"/>
            <a:ext cx="388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/>
              <a:t>Por delegado (28 - 13/02).</a:t>
            </a:r>
            <a:endParaRPr lang="es-VE" sz="2400" dirty="0"/>
          </a:p>
        </p:txBody>
      </p:sp>
      <p:cxnSp>
        <p:nvCxnSpPr>
          <p:cNvPr id="30" name="30 Conector recto de flecha"/>
          <p:cNvCxnSpPr/>
          <p:nvPr/>
        </p:nvCxnSpPr>
        <p:spPr>
          <a:xfrm>
            <a:off x="3275856" y="470178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34 CuadroTexto"/>
          <p:cNvSpPr txBox="1"/>
          <p:nvPr/>
        </p:nvSpPr>
        <p:spPr>
          <a:xfrm>
            <a:off x="4023700" y="44675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/>
              <a:t> 1000Bs Delegación 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34983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0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69423" y="1480811"/>
            <a:ext cx="5997260" cy="353943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VE" sz="2800" dirty="0" smtClean="0"/>
              <a:t>Asamblea General.</a:t>
            </a:r>
          </a:p>
          <a:p>
            <a:pPr algn="ctr"/>
            <a:r>
              <a:rPr lang="es-VE" sz="2800" dirty="0" smtClean="0"/>
              <a:t>Consejo </a:t>
            </a:r>
            <a:r>
              <a:rPr lang="es-VE" sz="2800" dirty="0"/>
              <a:t>de </a:t>
            </a:r>
            <a:r>
              <a:rPr lang="es-VE" sz="2800" dirty="0" smtClean="0"/>
              <a:t>Seguridad.</a:t>
            </a:r>
            <a:endParaRPr lang="es-VE" sz="2800" dirty="0"/>
          </a:p>
          <a:p>
            <a:pPr algn="ctr"/>
            <a:r>
              <a:rPr lang="es-VE" sz="2800" dirty="0" err="1" smtClean="0"/>
              <a:t>Food</a:t>
            </a:r>
            <a:r>
              <a:rPr lang="es-VE" sz="2800" dirty="0" smtClean="0"/>
              <a:t> &amp; </a:t>
            </a:r>
            <a:r>
              <a:rPr lang="es-VE" sz="2800" dirty="0" err="1" smtClean="0"/>
              <a:t>Agriculture</a:t>
            </a:r>
            <a:r>
              <a:rPr lang="es-VE" sz="2800" dirty="0" smtClean="0"/>
              <a:t> </a:t>
            </a:r>
            <a:r>
              <a:rPr lang="es-VE" sz="2800" dirty="0" err="1" smtClean="0"/>
              <a:t>Organization</a:t>
            </a:r>
            <a:r>
              <a:rPr lang="es-VE" sz="2800" dirty="0" smtClean="0"/>
              <a:t> (FAO).</a:t>
            </a:r>
          </a:p>
          <a:p>
            <a:pPr algn="ctr"/>
            <a:r>
              <a:rPr lang="es-VE" sz="2800" dirty="0" smtClean="0"/>
              <a:t>UNESCO.</a:t>
            </a:r>
            <a:endParaRPr lang="es-VE" sz="2800" dirty="0"/>
          </a:p>
          <a:p>
            <a:pPr algn="ctr"/>
            <a:r>
              <a:rPr lang="es-VE" sz="2800" dirty="0" smtClean="0"/>
              <a:t>Consejo Europeo.</a:t>
            </a:r>
            <a:endParaRPr lang="es-VE" sz="2800" dirty="0"/>
          </a:p>
          <a:p>
            <a:pPr algn="ctr"/>
            <a:r>
              <a:rPr lang="es-VE" sz="2800" dirty="0" smtClean="0"/>
              <a:t>UK </a:t>
            </a:r>
            <a:r>
              <a:rPr lang="es-VE" sz="2800" dirty="0" err="1" smtClean="0"/>
              <a:t>Parliament</a:t>
            </a:r>
            <a:r>
              <a:rPr lang="es-VE" sz="2800" dirty="0" smtClean="0"/>
              <a:t> – </a:t>
            </a:r>
            <a:r>
              <a:rPr lang="es-VE" sz="2800" dirty="0" err="1" smtClean="0"/>
              <a:t>House</a:t>
            </a:r>
            <a:r>
              <a:rPr lang="es-VE" sz="2800" dirty="0" smtClean="0"/>
              <a:t> of </a:t>
            </a:r>
            <a:r>
              <a:rPr lang="es-VE" sz="2800" dirty="0" err="1" smtClean="0"/>
              <a:t>Commons</a:t>
            </a:r>
            <a:r>
              <a:rPr lang="es-VE" sz="2800" dirty="0" smtClean="0"/>
              <a:t>.</a:t>
            </a:r>
            <a:endParaRPr lang="es-VE" sz="2800" dirty="0"/>
          </a:p>
          <a:p>
            <a:pPr algn="ctr"/>
            <a:r>
              <a:rPr lang="es-VE" sz="2800" dirty="0" smtClean="0"/>
              <a:t>Mesa de Negociación.</a:t>
            </a:r>
            <a:endParaRPr lang="es-VE" sz="2800" dirty="0"/>
          </a:p>
          <a:p>
            <a:pPr algn="ctr"/>
            <a:r>
              <a:rPr lang="es-VE" sz="2800" dirty="0" smtClean="0"/>
              <a:t>Corte Suprema Europea.</a:t>
            </a:r>
            <a:endParaRPr lang="es-VE" sz="2800" dirty="0"/>
          </a:p>
        </p:txBody>
      </p:sp>
      <p:sp>
        <p:nvSpPr>
          <p:cNvPr id="4" name="3 Rectángulo"/>
          <p:cNvSpPr/>
          <p:nvPr/>
        </p:nvSpPr>
        <p:spPr>
          <a:xfrm>
            <a:off x="787633" y="349041"/>
            <a:ext cx="756084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COMITÉS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80" y="268304"/>
            <a:ext cx="1149984" cy="10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2159"/>
            <a:ext cx="1440160" cy="144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680627" y="5240219"/>
            <a:ext cx="1383024" cy="1324201"/>
            <a:chOff x="5039544" y="2986198"/>
            <a:chExt cx="3844925" cy="3844925"/>
          </a:xfrm>
        </p:grpSpPr>
        <p:sp>
          <p:nvSpPr>
            <p:cNvPr id="10" name="Oval 9"/>
            <p:cNvSpPr/>
            <p:nvPr/>
          </p:nvSpPr>
          <p:spPr>
            <a:xfrm>
              <a:off x="5125294" y="3113837"/>
              <a:ext cx="3673424" cy="360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544" y="2986198"/>
              <a:ext cx="3844925" cy="384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09" y="5377805"/>
            <a:ext cx="2065772" cy="146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 b="13536"/>
          <a:stretch>
            <a:fillRect/>
          </a:stretch>
        </p:blipFill>
        <p:spPr bwMode="auto">
          <a:xfrm>
            <a:off x="4568053" y="5142159"/>
            <a:ext cx="1499361" cy="14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71" y="5179734"/>
            <a:ext cx="1233505" cy="152555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64" y="5142159"/>
            <a:ext cx="1648132" cy="159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69" y="3433950"/>
            <a:ext cx="1417545" cy="13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3950"/>
            <a:ext cx="1278303" cy="150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7" y="270224"/>
            <a:ext cx="1149984" cy="10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0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02" y="592812"/>
            <a:ext cx="90925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50" dirty="0" smtClean="0">
                <a:ln w="135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itchFamily="2" charset="-79"/>
              </a:rPr>
              <a:t>ASAMBLEA GENERAL</a:t>
            </a:r>
            <a:endParaRPr lang="es-ES" sz="7200" b="1" cap="none" spc="50" dirty="0">
              <a:ln w="13500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4342" y="2107480"/>
            <a:ext cx="7848872" cy="52322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VE" sz="2800" b="1" dirty="0" smtClean="0">
                <a:latin typeface="Centaur" panose="02030504050205020304" pitchFamily="18" charset="0"/>
              </a:rPr>
              <a:t>«Medidas de control en contra del trabajo infantil»</a:t>
            </a:r>
            <a:endParaRPr lang="es-VE" sz="2800" b="1" dirty="0">
              <a:latin typeface="Centaur" panose="020305040502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8526"/>
            <a:ext cx="3744416" cy="37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5571" y="3717032"/>
            <a:ext cx="4898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atin typeface="Centaur" panose="02030504050205020304" pitchFamily="18" charset="0"/>
                <a:cs typeface="Aharoni" pitchFamily="2" charset="-79"/>
              </a:rPr>
              <a:t>PRESIDENTA: </a:t>
            </a:r>
            <a:r>
              <a:rPr lang="es-VE" sz="2800" dirty="0" smtClean="0">
                <a:latin typeface="Centaur" panose="02030504050205020304" pitchFamily="18" charset="0"/>
              </a:rPr>
              <a:t>Nicole Gudiño.</a:t>
            </a:r>
          </a:p>
          <a:p>
            <a:pPr algn="ctr"/>
            <a:r>
              <a:rPr lang="es-VE" sz="2800" b="1" dirty="0" smtClean="0">
                <a:latin typeface="Centaur" panose="02030504050205020304" pitchFamily="18" charset="0"/>
                <a:cs typeface="Aharoni" pitchFamily="2" charset="-79"/>
              </a:rPr>
              <a:t>VICEPRESIDENTE</a:t>
            </a:r>
            <a:r>
              <a:rPr lang="es-VE" sz="2800" dirty="0" smtClean="0">
                <a:latin typeface="Centaur" panose="02030504050205020304" pitchFamily="18" charset="0"/>
                <a:cs typeface="Aharoni" pitchFamily="2" charset="-79"/>
              </a:rPr>
              <a:t>: </a:t>
            </a:r>
            <a:r>
              <a:rPr lang="es-VE" sz="2800" dirty="0" smtClean="0">
                <a:latin typeface="Centaur" panose="02030504050205020304" pitchFamily="18" charset="0"/>
              </a:rPr>
              <a:t>Brahian Mejía.</a:t>
            </a:r>
          </a:p>
          <a:p>
            <a:pPr algn="ctr"/>
            <a:r>
              <a:rPr lang="es-VE" sz="2800" b="1" dirty="0" smtClean="0">
                <a:latin typeface="Centaur" panose="02030504050205020304" pitchFamily="18" charset="0"/>
                <a:cs typeface="Aharoni" pitchFamily="2" charset="-79"/>
              </a:rPr>
              <a:t>SECRETARIA: </a:t>
            </a:r>
            <a:r>
              <a:rPr lang="es-VE" sz="2800" dirty="0" smtClean="0">
                <a:latin typeface="Centaur" panose="02030504050205020304" pitchFamily="18" charset="0"/>
              </a:rPr>
              <a:t>Andrea Chaparro.</a:t>
            </a:r>
            <a:endParaRPr lang="es-VE" sz="28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0" y="0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16024" y="116632"/>
            <a:ext cx="93965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Food &amp; Agriculture Organization (FAO)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02" y="2473732"/>
            <a:ext cx="8847086" cy="954107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VE" sz="2800" b="1" dirty="0" smtClean="0">
                <a:latin typeface="Centaur" panose="02030504050205020304" pitchFamily="18" charset="0"/>
              </a:rPr>
              <a:t>«</a:t>
            </a:r>
            <a:r>
              <a:rPr lang="es-US" sz="2800" b="1" dirty="0" smtClean="0">
                <a:latin typeface="Centaur" panose="02030504050205020304" pitchFamily="18" charset="0"/>
              </a:rPr>
              <a:t>Producción alimenticia ante Cambio Climático y el crecimiento de la población</a:t>
            </a:r>
            <a:r>
              <a:rPr lang="es-VE" sz="2800" b="1" dirty="0" smtClean="0">
                <a:latin typeface="Centaur" panose="02030504050205020304" pitchFamily="18" charset="0"/>
              </a:rPr>
              <a:t>»</a:t>
            </a:r>
            <a:endParaRPr lang="es-VE" sz="2800" b="1" dirty="0">
              <a:latin typeface="Centaur" panose="020305040502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6450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PRESIDENTE</a:t>
            </a:r>
            <a:r>
              <a:rPr lang="es-US" sz="2800" dirty="0" smtClean="0">
                <a:latin typeface="Centaur" panose="02030504050205020304" pitchFamily="18" charset="0"/>
                <a:cs typeface="Aharoni" panose="02010803020104030203" pitchFamily="2" charset="-79"/>
              </a:rPr>
              <a:t>: </a:t>
            </a:r>
            <a:r>
              <a:rPr lang="es-US" sz="2800" dirty="0" smtClean="0">
                <a:latin typeface="Centaur" panose="02030504050205020304" pitchFamily="18" charset="0"/>
              </a:rPr>
              <a:t>Francisco Rincon.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VICE- PRESIDENTA</a:t>
            </a:r>
            <a:r>
              <a:rPr lang="es-US" sz="2800" dirty="0" smtClean="0">
                <a:latin typeface="Centaur" panose="02030504050205020304" pitchFamily="18" charset="0"/>
              </a:rPr>
              <a:t>: María Simoes.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SECRETARIA</a:t>
            </a:r>
            <a:r>
              <a:rPr lang="es-US" sz="2800" dirty="0" smtClean="0">
                <a:latin typeface="Centaur" panose="02030504050205020304" pitchFamily="18" charset="0"/>
              </a:rPr>
              <a:t>: Isabella Sánchez.</a:t>
            </a:r>
            <a:endParaRPr lang="es-US" sz="2800" dirty="0">
              <a:latin typeface="Centaur" panose="020305040502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48064" y="3068960"/>
            <a:ext cx="3664397" cy="3600729"/>
            <a:chOff x="5039544" y="2986198"/>
            <a:chExt cx="3844925" cy="3844925"/>
          </a:xfrm>
        </p:grpSpPr>
        <p:sp>
          <p:nvSpPr>
            <p:cNvPr id="9" name="Oval 8"/>
            <p:cNvSpPr/>
            <p:nvPr/>
          </p:nvSpPr>
          <p:spPr>
            <a:xfrm>
              <a:off x="5125294" y="3113837"/>
              <a:ext cx="3673424" cy="360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544" y="2986198"/>
              <a:ext cx="3844925" cy="384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4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nes.4ever.eu/data/download/abstractos/fondo-azul,-lineas-2064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b="6278"/>
          <a:stretch/>
        </p:blipFill>
        <p:spPr bwMode="auto">
          <a:xfrm>
            <a:off x="0" y="-9901"/>
            <a:ext cx="9144000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234514"/>
            <a:ext cx="9324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UNESCO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024" y="1916832"/>
            <a:ext cx="8820472" cy="954107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VE" sz="2800" b="1" dirty="0">
                <a:latin typeface="Centaur" panose="02030504050205020304" pitchFamily="18" charset="0"/>
              </a:rPr>
              <a:t>«</a:t>
            </a:r>
            <a:r>
              <a:rPr lang="es-US" sz="2800" b="1" dirty="0" smtClean="0">
                <a:latin typeface="Centaur" panose="02030504050205020304" pitchFamily="18" charset="0"/>
              </a:rPr>
              <a:t>Destrucción de patrimonios por parte de grupos terroristas islámicos</a:t>
            </a:r>
            <a:r>
              <a:rPr lang="es-VE" sz="2800" b="1" dirty="0" smtClean="0">
                <a:latin typeface="Centaur" panose="02030504050205020304" pitchFamily="18" charset="0"/>
              </a:rPr>
              <a:t>»</a:t>
            </a:r>
            <a:endParaRPr lang="es-VE" sz="2800" b="1" dirty="0">
              <a:latin typeface="Centaur" panose="020305040502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350100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PRESIDENTE: </a:t>
            </a:r>
            <a:r>
              <a:rPr lang="es-US" sz="2800" dirty="0" smtClean="0">
                <a:latin typeface="Centaur" panose="02030504050205020304" pitchFamily="18" charset="0"/>
              </a:rPr>
              <a:t>David </a:t>
            </a:r>
            <a:r>
              <a:rPr lang="es-US" sz="2800" dirty="0" err="1" smtClean="0">
                <a:latin typeface="Centaur" panose="02030504050205020304" pitchFamily="18" charset="0"/>
              </a:rPr>
              <a:t>Carruyo</a:t>
            </a:r>
            <a:r>
              <a:rPr lang="es-US" sz="2800" dirty="0" smtClean="0">
                <a:latin typeface="Centaur" panose="02030504050205020304" pitchFamily="18" charset="0"/>
              </a:rPr>
              <a:t>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VICE-PRESIDENTA: </a:t>
            </a:r>
            <a:r>
              <a:rPr lang="es-US" sz="2800" dirty="0" smtClean="0">
                <a:latin typeface="Centaur" panose="02030504050205020304" pitchFamily="18" charset="0"/>
              </a:rPr>
              <a:t>Valeria Hernández. 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SECRETARIA: </a:t>
            </a:r>
            <a:r>
              <a:rPr lang="es-US" sz="2800" dirty="0" smtClean="0">
                <a:latin typeface="Centaur" panose="02030504050205020304" pitchFamily="18" charset="0"/>
              </a:rPr>
              <a:t>Lorena Rumbos. </a:t>
            </a:r>
            <a:endParaRPr lang="es-US" sz="2800" dirty="0">
              <a:latin typeface="Centaur" panose="020305040502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3764" y="3573016"/>
            <a:ext cx="441023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0523"/>
            <a:ext cx="6110495" cy="43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1884" y="493529"/>
            <a:ext cx="66602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Consejo</a:t>
            </a:r>
            <a: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 </a:t>
            </a:r>
            <a:r>
              <a:rPr lang="en-US" sz="6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haroni" panose="02010803020104030203" pitchFamily="2" charset="-79"/>
              </a:rPr>
              <a:t>Europeo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204864"/>
            <a:ext cx="8712968" cy="5232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</a:rPr>
              <a:t>“</a:t>
            </a:r>
            <a:r>
              <a:rPr lang="es-US" sz="2800" b="1" dirty="0" err="1" smtClean="0">
                <a:latin typeface="Centaur" panose="02030504050205020304" pitchFamily="18" charset="0"/>
              </a:rPr>
              <a:t>Violacion</a:t>
            </a:r>
            <a:r>
              <a:rPr lang="es-US" sz="2800" b="1" dirty="0" smtClean="0">
                <a:latin typeface="Centaur" panose="02030504050205020304" pitchFamily="18" charset="0"/>
              </a:rPr>
              <a:t> al Tratado de </a:t>
            </a:r>
            <a:r>
              <a:rPr lang="es-US" sz="2800" b="1" dirty="0" err="1" smtClean="0">
                <a:latin typeface="Centaur" panose="02030504050205020304" pitchFamily="18" charset="0"/>
              </a:rPr>
              <a:t>Schengen</a:t>
            </a:r>
            <a:r>
              <a:rPr lang="es-US" sz="2800" b="1" dirty="0" smtClean="0">
                <a:latin typeface="Centaur" panose="02030504050205020304" pitchFamily="18" charset="0"/>
              </a:rPr>
              <a:t> frente a la crisis de refugiados”</a:t>
            </a:r>
            <a:endParaRPr lang="es-US" sz="2800" b="1" dirty="0">
              <a:latin typeface="Centaur" panose="020305040502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861048"/>
            <a:ext cx="48184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PRESIDENTE</a:t>
            </a:r>
            <a:r>
              <a:rPr lang="es-US" sz="2800" dirty="0" smtClean="0">
                <a:latin typeface="Centaur" panose="02030504050205020304" pitchFamily="18" charset="0"/>
              </a:rPr>
              <a:t>: Tomas Stefan.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VICE-PRESIDENTA</a:t>
            </a:r>
            <a:r>
              <a:rPr lang="es-US" sz="2800" dirty="0" smtClean="0">
                <a:latin typeface="Centaur" panose="02030504050205020304" pitchFamily="18" charset="0"/>
              </a:rPr>
              <a:t>: </a:t>
            </a:r>
            <a:r>
              <a:rPr lang="es-US" sz="2800" dirty="0" err="1" smtClean="0">
                <a:latin typeface="Centaur" panose="02030504050205020304" pitchFamily="18" charset="0"/>
              </a:rPr>
              <a:t>Hanan</a:t>
            </a:r>
            <a:r>
              <a:rPr lang="es-US" sz="2800" dirty="0" smtClean="0">
                <a:latin typeface="Centaur" panose="02030504050205020304" pitchFamily="18" charset="0"/>
              </a:rPr>
              <a:t> </a:t>
            </a:r>
            <a:r>
              <a:rPr lang="es-US" sz="2800" dirty="0" err="1" smtClean="0">
                <a:latin typeface="Centaur" panose="02030504050205020304" pitchFamily="18" charset="0"/>
              </a:rPr>
              <a:t>Saab</a:t>
            </a:r>
            <a:r>
              <a:rPr lang="es-US" sz="2800" dirty="0" smtClean="0">
                <a:latin typeface="Centaur" panose="02030504050205020304" pitchFamily="18" charset="0"/>
              </a:rPr>
              <a:t>.</a:t>
            </a:r>
            <a:endParaRPr lang="es-US" sz="2800" dirty="0">
              <a:latin typeface="Centaur" panose="02030504050205020304" pitchFamily="18" charset="0"/>
            </a:endParaRPr>
          </a:p>
          <a:p>
            <a:pPr algn="ctr"/>
            <a:r>
              <a:rPr lang="es-US" sz="2800" b="1" dirty="0" smtClean="0">
                <a:latin typeface="Centaur" panose="02030504050205020304" pitchFamily="18" charset="0"/>
                <a:cs typeface="Aharoni" panose="02010803020104030203" pitchFamily="2" charset="-79"/>
              </a:rPr>
              <a:t>SECRETARIO</a:t>
            </a:r>
            <a:r>
              <a:rPr lang="es-US" sz="2800" dirty="0" smtClean="0">
                <a:latin typeface="Centaur" panose="02030504050205020304" pitchFamily="18" charset="0"/>
              </a:rPr>
              <a:t>: Rafael Gómez.</a:t>
            </a:r>
            <a:endParaRPr lang="es-US" sz="2800" dirty="0">
              <a:latin typeface="Centaur" panose="02030504050205020304" pitchFamily="18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 b="13536"/>
          <a:stretch>
            <a:fillRect/>
          </a:stretch>
        </p:blipFill>
        <p:spPr bwMode="auto">
          <a:xfrm>
            <a:off x="5047182" y="2923404"/>
            <a:ext cx="4096818" cy="394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7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550</Words>
  <Application>Microsoft Office PowerPoint</Application>
  <PresentationFormat>Presentación en pantalla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Alejandro</dc:creator>
  <cp:lastModifiedBy>Luffi</cp:lastModifiedBy>
  <cp:revision>72</cp:revision>
  <dcterms:created xsi:type="dcterms:W3CDTF">2014-08-31T01:56:41Z</dcterms:created>
  <dcterms:modified xsi:type="dcterms:W3CDTF">2016-01-26T02:59:17Z</dcterms:modified>
</cp:coreProperties>
</file>